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sldIdLst>
    <p:sldId id="31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5C4619-0C3F-1B14-A2C7-49A845D74552}" v="2" dt="2026-01-22T14:22:27.7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e Sereda" userId="S::george.sereda@xebia.com::5e824fc6-3a6a-482b-8597-f9374fb4b421" providerId="AD" clId="Web-{9F5C4619-0C3F-1B14-A2C7-49A845D74552}"/>
    <pc:docChg chg="addSld delSld">
      <pc:chgData name="George Sereda" userId="S::george.sereda@xebia.com::5e824fc6-3a6a-482b-8597-f9374fb4b421" providerId="AD" clId="Web-{9F5C4619-0C3F-1B14-A2C7-49A845D74552}" dt="2026-01-22T14:22:27.796" v="1"/>
      <pc:docMkLst>
        <pc:docMk/>
      </pc:docMkLst>
      <pc:sldChg chg="del">
        <pc:chgData name="George Sereda" userId="S::george.sereda@xebia.com::5e824fc6-3a6a-482b-8597-f9374fb4b421" providerId="AD" clId="Web-{9F5C4619-0C3F-1B14-A2C7-49A845D74552}" dt="2026-01-22T14:22:27.796" v="1"/>
        <pc:sldMkLst>
          <pc:docMk/>
          <pc:sldMk cId="109857222" sldId="256"/>
        </pc:sldMkLst>
      </pc:sldChg>
      <pc:sldChg chg="add">
        <pc:chgData name="George Sereda" userId="S::george.sereda@xebia.com::5e824fc6-3a6a-482b-8597-f9374fb4b421" providerId="AD" clId="Web-{9F5C4619-0C3F-1B14-A2C7-49A845D74552}" dt="2026-01-22T14:22:24.764" v="0"/>
        <pc:sldMkLst>
          <pc:docMk/>
          <pc:sldMk cId="0" sldId="315"/>
        </pc:sldMkLst>
      </pc:sldChg>
      <pc:sldMasterChg chg="addSldLayout">
        <pc:chgData name="George Sereda" userId="S::george.sereda@xebia.com::5e824fc6-3a6a-482b-8597-f9374fb4b421" providerId="AD" clId="Web-{9F5C4619-0C3F-1B14-A2C7-49A845D74552}" dt="2026-01-22T14:22:24.764" v="0"/>
        <pc:sldMasterMkLst>
          <pc:docMk/>
          <pc:sldMasterMk cId="2460954070" sldId="2147483660"/>
        </pc:sldMasterMkLst>
        <pc:sldLayoutChg chg="add">
          <pc:chgData name="George Sereda" userId="S::george.sereda@xebia.com::5e824fc6-3a6a-482b-8597-f9374fb4b421" providerId="AD" clId="Web-{9F5C4619-0C3F-1B14-A2C7-49A845D74552}" dt="2026-01-22T14:22:24.764" v="0"/>
          <pc:sldLayoutMkLst>
            <pc:docMk/>
            <pc:sldMasterMk cId="2460954070" sldId="2147483660"/>
            <pc:sldLayoutMk cId="1053322111" sldId="2147483672"/>
          </pc:sldLayoutMkLst>
        </pc:sldLayoutChg>
      </pc:sldMasterChg>
    </pc:docChg>
  </pc:docChgLst>
</pc:chgInfo>
</file>

<file path=ppt/media/hdphoto1.wdp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D385AE-B0AA-42C1-B8B0-66A38A44C623}" type="datetimeFigureOut">
              <a:t>1/22/2026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665E90-0ACB-43C7-BA88-0E649C93144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5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>
                <a:latin typeface="Suisse Int'l" panose="020B0504000000000000" pitchFamily="34" charset="-78"/>
              </a:rPr>
              <a:t>Parallel workstream, no delay in handovers</a:t>
            </a:r>
          </a:p>
          <a:p>
            <a:pPr marL="228600" indent="-228600">
              <a:buAutoNum type="arabicPeriod"/>
            </a:pPr>
            <a:r>
              <a:rPr lang="en-US">
                <a:latin typeface="Suisse Int'l" panose="020B0504000000000000" pitchFamily="34" charset="-78"/>
              </a:rPr>
              <a:t>Quicker access to information, continuous learning</a:t>
            </a:r>
          </a:p>
          <a:p>
            <a:pPr marL="228600" indent="-228600">
              <a:buAutoNum type="arabicPeriod"/>
            </a:pPr>
            <a:r>
              <a:rPr lang="en-US">
                <a:latin typeface="Suisse Int'l" panose="020B0504000000000000" pitchFamily="34" charset="-78"/>
              </a:rPr>
              <a:t>Pattern recognition in data, active follow-up and resolution</a:t>
            </a:r>
          </a:p>
          <a:p>
            <a:r>
              <a:rPr lang="en-US">
                <a:latin typeface="Suisse Int'l" panose="020B0504000000000000" pitchFamily="34" charset="-78"/>
              </a:rPr>
              <a:t>Leading to Business Outcomes like operational efficiency, cost savings, revenue increase</a:t>
            </a:r>
          </a:p>
          <a:p>
            <a:endParaRPr lang="en-US">
              <a:latin typeface="Suisse Int'l" panose="020B0504000000000000" pitchFamily="34" charset="-78"/>
            </a:endParaRPr>
          </a:p>
          <a:p>
            <a:pPr rtl="0" fontAlgn="base"/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we help solve: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​</a:t>
            </a:r>
          </a:p>
          <a:p>
            <a:pPr rtl="0" fontAlgn="base"/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Initiatives that get stuck post-POC and not materialize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​</a:t>
            </a:r>
          </a:p>
          <a:p>
            <a:pPr rtl="0" fontAlgn="base"/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Lack of governance, scalability, and adoption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​</a:t>
            </a:r>
          </a:p>
          <a:p>
            <a:pPr rtl="0" fontAlgn="base"/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Untapped potential of data and revenue opportunities</a:t>
            </a:r>
            <a:endParaRPr 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>
              <a:latin typeface="Suisse Int'l" panose="020B0504000000000000" pitchFamily="34" charset="-78"/>
            </a:endParaRPr>
          </a:p>
          <a:p>
            <a:r>
              <a:rPr lang="en-US">
                <a:latin typeface="Suisse Int'l" panose="020B0504000000000000" pitchFamily="34" charset="-78"/>
              </a:rPr>
              <a:t>Value Agentic not perse smarter, but it could run autonomous within context, goals, reasoning. This goes beyond traditional AI or RPA/automation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>
                <a:latin typeface="Suisse Int'l" panose="020B0504000000000000" pitchFamily="34" charset="-78"/>
              </a:rPr>
              <a:t>2</a:t>
            </a:fld>
            <a:endParaRPr lang="en-US">
              <a:latin typeface="Suisse Int'l" panose="020B0504000000000000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3322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4505" userDrawn="1">
          <p15:clr>
            <a:srgbClr val="C35EA4"/>
          </p15:clr>
        </p15:guide>
        <p15:guide id="3" pos="3901" userDrawn="1">
          <p15:clr>
            <a:srgbClr val="C35EA4"/>
          </p15:clr>
        </p15:guide>
        <p15:guide id="4" pos="3779" userDrawn="1">
          <p15:clr>
            <a:srgbClr val="C35EA4"/>
          </p15:clr>
        </p15:guide>
        <p15:guide id="5" pos="4384" userDrawn="1">
          <p15:clr>
            <a:srgbClr val="C35EA4"/>
          </p15:clr>
        </p15:guide>
        <p15:guide id="6" pos="3296" userDrawn="1">
          <p15:clr>
            <a:srgbClr val="C35EA4"/>
          </p15:clr>
        </p15:guide>
        <p15:guide id="7" pos="3175" userDrawn="1">
          <p15:clr>
            <a:srgbClr val="C35EA4"/>
          </p15:clr>
        </p15:guide>
        <p15:guide id="8" pos="2691" userDrawn="1">
          <p15:clr>
            <a:srgbClr val="C35EA4"/>
          </p15:clr>
        </p15:guide>
        <p15:guide id="9" pos="4989" userDrawn="1">
          <p15:clr>
            <a:srgbClr val="C35EA4"/>
          </p15:clr>
        </p15:guide>
        <p15:guide id="10" pos="2570" userDrawn="1">
          <p15:clr>
            <a:srgbClr val="C35EA4"/>
          </p15:clr>
        </p15:guide>
        <p15:guide id="11" pos="5110" userDrawn="1">
          <p15:clr>
            <a:srgbClr val="C35EA4"/>
          </p15:clr>
        </p15:guide>
        <p15:guide id="12" pos="5594" userDrawn="1">
          <p15:clr>
            <a:srgbClr val="C35EA4"/>
          </p15:clr>
        </p15:guide>
        <p15:guide id="13" pos="2086" userDrawn="1">
          <p15:clr>
            <a:srgbClr val="C35EA4"/>
          </p15:clr>
        </p15:guide>
        <p15:guide id="14" pos="1965" userDrawn="1">
          <p15:clr>
            <a:srgbClr val="C35EA4"/>
          </p15:clr>
        </p15:guide>
        <p15:guide id="15" pos="5715" userDrawn="1">
          <p15:clr>
            <a:srgbClr val="C35EA4"/>
          </p15:clr>
        </p15:guide>
        <p15:guide id="16" pos="6199" userDrawn="1">
          <p15:clr>
            <a:srgbClr val="C35EA4"/>
          </p15:clr>
        </p15:guide>
        <p15:guide id="17" pos="1481" userDrawn="1">
          <p15:clr>
            <a:srgbClr val="C35EA4"/>
          </p15:clr>
        </p15:guide>
        <p15:guide id="18" pos="1361" userDrawn="1">
          <p15:clr>
            <a:srgbClr val="C35EA4"/>
          </p15:clr>
        </p15:guide>
        <p15:guide id="19" pos="6319" userDrawn="1">
          <p15:clr>
            <a:srgbClr val="C35EA4"/>
          </p15:clr>
        </p15:guide>
        <p15:guide id="20" pos="6803" userDrawn="1">
          <p15:clr>
            <a:srgbClr val="C35EA4"/>
          </p15:clr>
        </p15:guide>
        <p15:guide id="21" pos="877" userDrawn="1">
          <p15:clr>
            <a:srgbClr val="C35EA4"/>
          </p15:clr>
        </p15:guide>
        <p15:guide id="22" pos="755" userDrawn="1">
          <p15:clr>
            <a:srgbClr val="C35EA4"/>
          </p15:clr>
        </p15:guide>
        <p15:guide id="23" pos="6925" userDrawn="1">
          <p15:clr>
            <a:srgbClr val="C35EA4"/>
          </p15:clr>
        </p15:guide>
        <p15:guide id="24" pos="7423" userDrawn="1">
          <p15:clr>
            <a:srgbClr val="A4A3A4"/>
          </p15:clr>
        </p15:guide>
        <p15:guide id="25" pos="257" userDrawn="1">
          <p15:clr>
            <a:srgbClr val="A4A3A4"/>
          </p15:clr>
        </p15:guide>
        <p15:guide id="26" orient="horz" pos="4065" userDrawn="1">
          <p15:clr>
            <a:srgbClr val="A4A3A4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openxmlformats.org/officeDocument/2006/relationships/image" Target="../media/image3.sv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Line 14" descr="preencoded.png"/>
          <p:cNvPicPr preferRelativeResize="0">
            <a:picLocks/>
          </p:cNvPicPr>
          <p:nvPr/>
        </p:nvPicPr>
        <p:blipFill>
          <a:blip r:embed="rId3"/>
          <a:srcRect/>
          <a:stretch/>
        </p:blipFill>
        <p:spPr>
          <a:xfrm>
            <a:off x="406400" y="698500"/>
            <a:ext cx="6553200" cy="2400"/>
          </a:xfrm>
          <a:prstGeom prst="rect">
            <a:avLst/>
          </a:prstGeom>
        </p:spPr>
      </p:pic>
      <p:sp>
        <p:nvSpPr>
          <p:cNvPr id="27" name="Our Values"/>
          <p:cNvSpPr/>
          <p:nvPr/>
        </p:nvSpPr>
        <p:spPr>
          <a:xfrm>
            <a:off x="406400" y="1854200"/>
            <a:ext cx="6553200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en-US" sz="1800" kern="0">
              <a:solidFill>
                <a:srgbClr val="000000"/>
              </a:solidFill>
              <a:latin typeface="+mj-lt"/>
              <a:ea typeface="Suisse Int'l Regular" pitchFamily="34" charset="-122"/>
              <a:cs typeface="Suisse Int'l Regular" pitchFamily="34" charset="-120"/>
            </a:endParaRPr>
          </a:p>
        </p:txBody>
      </p:sp>
      <p:sp>
        <p:nvSpPr>
          <p:cNvPr id="33" name="name_00"/>
          <p:cNvSpPr/>
          <p:nvPr/>
        </p:nvSpPr>
        <p:spPr>
          <a:xfrm>
            <a:off x="406400" y="243128"/>
            <a:ext cx="5800437" cy="242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133" b="1" kern="0" spc="-13">
                <a:solidFill>
                  <a:srgbClr val="000000"/>
                </a:solidFill>
                <a:latin typeface="+mj-lt"/>
                <a:ea typeface="Suisse Int'l Regular" pitchFamily="34" charset="-122"/>
                <a:cs typeface="Suisse Int'l Regular" pitchFamily="34" charset="-120"/>
              </a:rPr>
              <a:t>Our Understanding of Your Request
</a:t>
            </a:r>
            <a:endParaRPr lang="en-US" sz="2133" b="1" spc="-13">
              <a:latin typeface="+mj-lt"/>
            </a:endParaRPr>
          </a:p>
        </p:txBody>
      </p:sp>
      <p:pic>
        <p:nvPicPr>
          <p:cNvPr id="7" name="Rectangle 155145" descr="preencoded.png">
            <a:extLst>
              <a:ext uri="{FF2B5EF4-FFF2-40B4-BE49-F238E27FC236}">
                <a16:creationId xmlns:a16="http://schemas.microsoft.com/office/drawing/2014/main" id="{04616CD6-4FDB-7007-F375-6305AC07F9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391153" y="751699"/>
            <a:ext cx="4802414" cy="5938300"/>
          </a:xfrm>
          <a:prstGeom prst="rect">
            <a:avLst/>
          </a:prstGeom>
        </p:spPr>
      </p:pic>
      <p:pic>
        <p:nvPicPr>
          <p:cNvPr id="9" name="Line 8" descr="preencoded.png">
            <a:extLst>
              <a:ext uri="{FF2B5EF4-FFF2-40B4-BE49-F238E27FC236}">
                <a16:creationId xmlns:a16="http://schemas.microsoft.com/office/drawing/2014/main" id="{32956173-9B54-5C41-DFE6-B993D5F054E0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rcRect/>
          <a:stretch/>
        </p:blipFill>
        <p:spPr>
          <a:xfrm>
            <a:off x="622301" y="1849775"/>
            <a:ext cx="4216400" cy="2400"/>
          </a:xfrm>
          <a:prstGeom prst="rect">
            <a:avLst/>
          </a:pr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538480DD-B266-E2B3-86D6-2CA1D5D198F5}"/>
              </a:ext>
            </a:extLst>
          </p:cNvPr>
          <p:cNvSpPr txBox="1"/>
          <p:nvPr/>
        </p:nvSpPr>
        <p:spPr>
          <a:xfrm>
            <a:off x="2162629" y="5839275"/>
            <a:ext cx="8670471" cy="2974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kern="0" spc="-13">
                <a:solidFill>
                  <a:schemeClr val="bg2"/>
                </a:solidFill>
                <a:latin typeface="+mj-lt"/>
                <a:ea typeface="Suisse Int'l Regular" pitchFamily="34" charset="-122"/>
                <a:cs typeface="Suisse Int'l Regular" pitchFamily="34" charset="-120"/>
              </a:rPr>
              <a:t>• Admin Tools &amp; Content Management</a:t>
            </a:r>
            <a:endParaRPr lang="nl-NL" sz="1333">
              <a:solidFill>
                <a:schemeClr val="bg2"/>
              </a:solidFill>
            </a:endParaRPr>
          </a:p>
        </p:txBody>
      </p:sp>
      <p:pic>
        <p:nvPicPr>
          <p:cNvPr id="11" name="Line 5" descr="preencoded.png">
            <a:extLst>
              <a:ext uri="{FF2B5EF4-FFF2-40B4-BE49-F238E27FC236}">
                <a16:creationId xmlns:a16="http://schemas.microsoft.com/office/drawing/2014/main" id="{5D9FDE03-592D-F01A-C97B-1CC26CAB4981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rcRect/>
          <a:stretch/>
        </p:blipFill>
        <p:spPr>
          <a:xfrm>
            <a:off x="622301" y="3028006"/>
            <a:ext cx="4216400" cy="2400"/>
          </a:xfrm>
          <a:prstGeom prst="rect">
            <a:avLst/>
          </a:prstGeom>
        </p:spPr>
      </p:pic>
      <p:pic>
        <p:nvPicPr>
          <p:cNvPr id="13" name="Line 6" descr="preencoded.png">
            <a:extLst>
              <a:ext uri="{FF2B5EF4-FFF2-40B4-BE49-F238E27FC236}">
                <a16:creationId xmlns:a16="http://schemas.microsoft.com/office/drawing/2014/main" id="{C6877979-A30B-422E-1FDB-B5D5EB8CD8EC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rcRect/>
          <a:stretch/>
        </p:blipFill>
        <p:spPr>
          <a:xfrm>
            <a:off x="622301" y="4206237"/>
            <a:ext cx="4216400" cy="2400"/>
          </a:xfrm>
          <a:prstGeom prst="rect">
            <a:avLst/>
          </a:prstGeom>
        </p:spPr>
      </p:pic>
      <p:pic>
        <p:nvPicPr>
          <p:cNvPr id="15" name="Line 7" descr="preencoded.png">
            <a:extLst>
              <a:ext uri="{FF2B5EF4-FFF2-40B4-BE49-F238E27FC236}">
                <a16:creationId xmlns:a16="http://schemas.microsoft.com/office/drawing/2014/main" id="{71A0F6B2-36A6-677D-9541-A3131B850D44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rcRect/>
          <a:stretch/>
        </p:blipFill>
        <p:spPr>
          <a:xfrm>
            <a:off x="622301" y="5384467"/>
            <a:ext cx="4216400" cy="2400"/>
          </a:xfrm>
          <a:prstGeom prst="rect">
            <a:avLst/>
          </a:prstGeom>
        </p:spPr>
      </p:pic>
      <p:pic>
        <p:nvPicPr>
          <p:cNvPr id="35" name="Line 9" descr="preencoded.png">
            <a:extLst>
              <a:ext uri="{FF2B5EF4-FFF2-40B4-BE49-F238E27FC236}">
                <a16:creationId xmlns:a16="http://schemas.microsoft.com/office/drawing/2014/main" id="{7EC12D9C-511A-BC91-3373-65EDE8932216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rcRect/>
          <a:stretch/>
        </p:blipFill>
        <p:spPr>
          <a:xfrm>
            <a:off x="622301" y="6689999"/>
            <a:ext cx="4216400" cy="2400"/>
          </a:xfrm>
          <a:prstGeom prst="rect">
            <a:avLst/>
          </a:prstGeom>
        </p:spPr>
      </p:pic>
      <p:sp>
        <p:nvSpPr>
          <p:cNvPr id="37" name="Our Principles">
            <a:extLst>
              <a:ext uri="{FF2B5EF4-FFF2-40B4-BE49-F238E27FC236}">
                <a16:creationId xmlns:a16="http://schemas.microsoft.com/office/drawing/2014/main" id="{12B89640-FB96-2F77-8DEE-E88B8220E761}"/>
              </a:ext>
            </a:extLst>
          </p:cNvPr>
          <p:cNvSpPr/>
          <p:nvPr/>
        </p:nvSpPr>
        <p:spPr>
          <a:xfrm>
            <a:off x="622301" y="1165499"/>
            <a:ext cx="4216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000"/>
              </a:lnSpc>
              <a:buNone/>
            </a:pPr>
            <a:endParaRPr lang="en-US" sz="1800" kern="0">
              <a:solidFill>
                <a:srgbClr val="FFFFFF"/>
              </a:solidFill>
              <a:latin typeface="+mj-lt"/>
              <a:ea typeface="Suisse Int'l Regular" pitchFamily="34" charset="-122"/>
              <a:cs typeface="Suisse Int'l Regular" pitchFamily="34" charset="-120"/>
            </a:endParaRPr>
          </a:p>
        </p:txBody>
      </p:sp>
      <p:sp>
        <p:nvSpPr>
          <p:cNvPr id="42" name="Responsibility and Autonomy">
            <a:extLst>
              <a:ext uri="{FF2B5EF4-FFF2-40B4-BE49-F238E27FC236}">
                <a16:creationId xmlns:a16="http://schemas.microsoft.com/office/drawing/2014/main" id="{964C2E91-508E-B901-1E29-9DEC8A1B7EE2}"/>
              </a:ext>
            </a:extLst>
          </p:cNvPr>
          <p:cNvSpPr/>
          <p:nvPr/>
        </p:nvSpPr>
        <p:spPr>
          <a:xfrm>
            <a:off x="2579286" y="1978988"/>
            <a:ext cx="1950985" cy="176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467">
              <a:solidFill>
                <a:schemeClr val="bg1"/>
              </a:solidFill>
              <a:latin typeface="+mj-lt"/>
              <a:cs typeface="Suisse Int'l" panose="020B0504000000000000" pitchFamily="34" charset="-78"/>
            </a:endParaRPr>
          </a:p>
        </p:txBody>
      </p:sp>
      <p:sp>
        <p:nvSpPr>
          <p:cNvPr id="43" name="Entrepreneurship and Innovation">
            <a:extLst>
              <a:ext uri="{FF2B5EF4-FFF2-40B4-BE49-F238E27FC236}">
                <a16:creationId xmlns:a16="http://schemas.microsoft.com/office/drawing/2014/main" id="{5B0883B8-92F5-88B6-2B45-6B759037B85C}"/>
              </a:ext>
            </a:extLst>
          </p:cNvPr>
          <p:cNvSpPr/>
          <p:nvPr/>
        </p:nvSpPr>
        <p:spPr>
          <a:xfrm>
            <a:off x="2579286" y="3228665"/>
            <a:ext cx="2177042" cy="98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en-US" sz="1467" kern="0">
              <a:solidFill>
                <a:srgbClr val="FFFFFF"/>
              </a:solidFill>
              <a:latin typeface="+mj-lt"/>
              <a:ea typeface="SuisseIntl-Medium" pitchFamily="34" charset="-122"/>
              <a:cs typeface="SuisseIntl-Medium" pitchFamily="34" charset="-120"/>
            </a:endParaRPr>
          </a:p>
        </p:txBody>
      </p:sp>
      <p:sp>
        <p:nvSpPr>
          <p:cNvPr id="44" name="Sense of Urgency">
            <a:extLst>
              <a:ext uri="{FF2B5EF4-FFF2-40B4-BE49-F238E27FC236}">
                <a16:creationId xmlns:a16="http://schemas.microsoft.com/office/drawing/2014/main" id="{8B2EE217-5F55-0B5D-52E6-CB8DFBEEEC14}"/>
              </a:ext>
            </a:extLst>
          </p:cNvPr>
          <p:cNvSpPr/>
          <p:nvPr/>
        </p:nvSpPr>
        <p:spPr>
          <a:xfrm>
            <a:off x="2579286" y="4485965"/>
            <a:ext cx="2074841" cy="98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en-US" sz="1467" kern="0">
              <a:solidFill>
                <a:srgbClr val="FFFFFF"/>
              </a:solidFill>
              <a:latin typeface="+mj-lt"/>
              <a:ea typeface="SuisseIntl-Medium" pitchFamily="34" charset="-122"/>
              <a:cs typeface="SuisseIntl-Medium" pitchFamily="34" charset="-120"/>
            </a:endParaRPr>
          </a:p>
        </p:txBody>
      </p:sp>
      <p:sp>
        <p:nvSpPr>
          <p:cNvPr id="45" name="Results">
            <a:extLst>
              <a:ext uri="{FF2B5EF4-FFF2-40B4-BE49-F238E27FC236}">
                <a16:creationId xmlns:a16="http://schemas.microsoft.com/office/drawing/2014/main" id="{C4D6DA25-F615-097D-C1A2-6774A7100FCC}"/>
              </a:ext>
            </a:extLst>
          </p:cNvPr>
          <p:cNvSpPr/>
          <p:nvPr/>
        </p:nvSpPr>
        <p:spPr>
          <a:xfrm>
            <a:off x="2579286" y="5743265"/>
            <a:ext cx="2260542" cy="98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en-US" sz="1467" kern="0">
              <a:solidFill>
                <a:srgbClr val="FFFFFF"/>
              </a:solidFill>
              <a:latin typeface="+mj-lt"/>
              <a:ea typeface="SuisseIntl-Medium" pitchFamily="34" charset="-122"/>
              <a:cs typeface="SuisseIntl-Medium" pitchFamily="34" charset="-120"/>
            </a:endParaRP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3DAA76DB-5635-B7EF-AE67-69288EAFB770}"/>
              </a:ext>
            </a:extLst>
          </p:cNvPr>
          <p:cNvSpPr txBox="1"/>
          <p:nvPr/>
        </p:nvSpPr>
        <p:spPr>
          <a:xfrm>
            <a:off x="506778" y="1148595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kern="0" spc="-13">
                <a:solidFill>
                  <a:schemeClr val="bg2"/>
                </a:solidFill>
                <a:latin typeface="+mj-lt"/>
                <a:ea typeface="Suisse Int'l Regular" pitchFamily="34" charset="-122"/>
                <a:cs typeface="Suisse Int'l Regular" pitchFamily="34" charset="-120"/>
              </a:rPr>
              <a:t>The scope of the MVP includes:</a:t>
            </a:r>
            <a:endParaRPr lang="nl-NL" sz="1600">
              <a:solidFill>
                <a:schemeClr val="bg2"/>
              </a:solidFill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AD04F9DB-1374-E23A-1924-61AF649A357E}"/>
              </a:ext>
            </a:extLst>
          </p:cNvPr>
          <p:cNvSpPr txBox="1"/>
          <p:nvPr/>
        </p:nvSpPr>
        <p:spPr>
          <a:xfrm>
            <a:off x="2210778" y="2317411"/>
            <a:ext cx="6732813" cy="2974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kern="0" spc="-13">
                <a:solidFill>
                  <a:schemeClr val="bg2"/>
                </a:solidFill>
                <a:latin typeface="+mj-lt"/>
                <a:ea typeface="Suisse Int'l Regular" pitchFamily="34" charset="-122"/>
                <a:cs typeface="Suisse Int'l Regular" pitchFamily="34" charset="-120"/>
              </a:rPr>
              <a:t>• Platform Setup &amp; Infrastructure</a:t>
            </a:r>
            <a:endParaRPr lang="nl-NL" sz="1333">
              <a:solidFill>
                <a:schemeClr val="bg2"/>
              </a:solidFill>
            </a:endParaRP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A49F3873-FB57-93A3-CDDC-58A520664A4B}"/>
              </a:ext>
            </a:extLst>
          </p:cNvPr>
          <p:cNvSpPr txBox="1"/>
          <p:nvPr/>
        </p:nvSpPr>
        <p:spPr>
          <a:xfrm>
            <a:off x="2162629" y="3491366"/>
            <a:ext cx="7843156" cy="2974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kern="0" spc="-13">
                <a:solidFill>
                  <a:schemeClr val="bg2"/>
                </a:solidFill>
                <a:latin typeface="+mj-lt"/>
                <a:ea typeface="Suisse Int'l Regular" pitchFamily="34" charset="-122"/>
                <a:cs typeface="Suisse Int'l Regular" pitchFamily="34" charset="-120"/>
              </a:rPr>
              <a:t>• </a:t>
            </a:r>
            <a:r>
              <a:rPr lang="en-US" sz="1333" kern="0" spc="-13">
                <a:solidFill>
                  <a:schemeClr val="bg2"/>
                </a:solidFill>
                <a:latin typeface="+mj-lt"/>
                <a:ea typeface="Suisse Int'l Regular" pitchFamily="34" charset="-122"/>
                <a:cs typeface="Suisse Int'l Regular" pitchFamily="34" charset="-120"/>
              </a:rPr>
              <a:t>Authentication</a:t>
            </a:r>
            <a:r>
              <a:rPr lang="en-US" sz="1200" kern="0" spc="-13">
                <a:solidFill>
                  <a:schemeClr val="bg2"/>
                </a:solidFill>
                <a:latin typeface="+mj-lt"/>
                <a:ea typeface="Suisse Int'l Regular" pitchFamily="34" charset="-122"/>
                <a:cs typeface="Suisse Int'l Regular" pitchFamily="34" charset="-120"/>
              </a:rPr>
              <a:t> &amp; User Management</a:t>
            </a:r>
            <a:endParaRPr lang="nl-NL" sz="800">
              <a:solidFill>
                <a:schemeClr val="bg2"/>
              </a:solidFill>
            </a:endParaRP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FF876955-A778-7FC6-C6F5-C3203D0A3B00}"/>
              </a:ext>
            </a:extLst>
          </p:cNvPr>
          <p:cNvSpPr txBox="1"/>
          <p:nvPr/>
        </p:nvSpPr>
        <p:spPr>
          <a:xfrm>
            <a:off x="2162629" y="4665320"/>
            <a:ext cx="8398328" cy="2974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kern="0" spc="-13">
                <a:solidFill>
                  <a:schemeClr val="bg2"/>
                </a:solidFill>
                <a:latin typeface="+mj-lt"/>
                <a:ea typeface="Suisse Int'l Regular" pitchFamily="34" charset="-122"/>
                <a:cs typeface="Suisse Int'l Regular" pitchFamily="34" charset="-120"/>
              </a:rPr>
              <a:t>• Product Catalog &amp; Search</a:t>
            </a:r>
            <a:endParaRPr lang="nl-NL" sz="1333">
              <a:solidFill>
                <a:schemeClr val="bg2"/>
              </a:solidFill>
            </a:endParaRP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2F06CC29-28DF-59FE-7542-DDAF49F4B07C}"/>
              </a:ext>
            </a:extLst>
          </p:cNvPr>
          <p:cNvSpPr txBox="1"/>
          <p:nvPr/>
        </p:nvSpPr>
        <p:spPr>
          <a:xfrm>
            <a:off x="5689600" y="636361"/>
            <a:ext cx="6096000" cy="263200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04770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0953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309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1907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23848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61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3387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38156" algn="l" defTabSz="609539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1600" kern="0" spc="-13">
              <a:solidFill>
                <a:srgbClr val="000000"/>
              </a:solidFill>
              <a:latin typeface="+mj-lt"/>
              <a:ea typeface="Suisse Int'l Regular" pitchFamily="34" charset="-122"/>
              <a:cs typeface="Suisse Int'l Regular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sz="1600" kern="0" spc="-13">
                <a:solidFill>
                  <a:srgbClr val="000000"/>
                </a:solidFill>
                <a:latin typeface="Arial" panose="020B0604020202020204" pitchFamily="34" charset="0"/>
                <a:ea typeface="Suisse Int'l Regular" pitchFamily="34" charset="-122"/>
                <a:cs typeface="Arial" panose="020B0604020202020204" pitchFamily="34" charset="0"/>
              </a:rPr>
              <a:t>The current fragmented approach to packaging sourcing, where FMCG companies struggle to discover, evaluate, and connect with suppliers, has created an opportunity. </a:t>
            </a:r>
            <a:r>
              <a:rPr lang="en-US" sz="1600" kern="0" spc="-13" err="1">
                <a:solidFill>
                  <a:srgbClr val="000000"/>
                </a:solidFill>
                <a:latin typeface="Arial" panose="020B0604020202020204" pitchFamily="34" charset="0"/>
                <a:ea typeface="Suisse Int'l Regular" pitchFamily="34" charset="-122"/>
                <a:cs typeface="Arial" panose="020B0604020202020204" pitchFamily="34" charset="0"/>
              </a:rPr>
              <a:t>MockIt's</a:t>
            </a:r>
            <a:r>
              <a:rPr lang="en-US" sz="1600" kern="0" spc="-13">
                <a:solidFill>
                  <a:srgbClr val="000000"/>
                </a:solidFill>
                <a:latin typeface="Arial" panose="020B0604020202020204" pitchFamily="34" charset="0"/>
                <a:ea typeface="Suisse Int'l Regular" pitchFamily="34" charset="-122"/>
                <a:cs typeface="Arial" panose="020B0604020202020204" pitchFamily="34" charset="0"/>
              </a:rPr>
              <a:t> platform aims to connect FMCG companies and packaging manufacturers in a single, streamlined experience that eliminates the traditional pain points of packaging procurement.</a:t>
            </a:r>
          </a:p>
        </p:txBody>
      </p:sp>
      <p:pic>
        <p:nvPicPr>
          <p:cNvPr id="6" name="Picture 5" descr="A white line drawing of a computer&#10;&#10;AI-generated content may be incorrect.">
            <a:extLst>
              <a:ext uri="{FF2B5EF4-FFF2-40B4-BE49-F238E27FC236}">
                <a16:creationId xmlns:a16="http://schemas.microsoft.com/office/drawing/2014/main" id="{53AF9AE1-772B-3203-5CB0-37AFE63D7D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2284" y="1815577"/>
            <a:ext cx="1313184" cy="1279483"/>
          </a:xfrm>
          <a:prstGeom prst="rect">
            <a:avLst/>
          </a:prstGeom>
        </p:spPr>
      </p:pic>
      <p:pic>
        <p:nvPicPr>
          <p:cNvPr id="14" name="Picture 13" descr="A white line drawing of a computer screen&#10;&#10;AI-generated content may be incorrect.">
            <a:extLst>
              <a:ext uri="{FF2B5EF4-FFF2-40B4-BE49-F238E27FC236}">
                <a16:creationId xmlns:a16="http://schemas.microsoft.com/office/drawing/2014/main" id="{D72C2C1F-494E-3D2A-4C9B-550E13277F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0310" y="3019904"/>
            <a:ext cx="1216931" cy="1199271"/>
          </a:xfrm>
          <a:prstGeom prst="rect">
            <a:avLst/>
          </a:prstGeom>
        </p:spPr>
      </p:pic>
      <p:pic>
        <p:nvPicPr>
          <p:cNvPr id="16" name="Picture 15" descr="A white line drawing of a web page&#10;&#10;AI-generated content may be incorrect.">
            <a:extLst>
              <a:ext uri="{FF2B5EF4-FFF2-40B4-BE49-F238E27FC236}">
                <a16:creationId xmlns:a16="http://schemas.microsoft.com/office/drawing/2014/main" id="{E0BB604D-8661-7910-3E70-832754BE364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3906" y="4147389"/>
            <a:ext cx="1232433" cy="1258047"/>
          </a:xfrm>
          <a:prstGeom prst="rect">
            <a:avLst/>
          </a:prstGeom>
        </p:spPr>
      </p:pic>
      <p:pic>
        <p:nvPicPr>
          <p:cNvPr id="21" name="Picture 20" descr="A white line drawing of a person and a gear&#10;&#10;AI-generated content may be incorrect.">
            <a:extLst>
              <a:ext uri="{FF2B5EF4-FFF2-40B4-BE49-F238E27FC236}">
                <a16:creationId xmlns:a16="http://schemas.microsoft.com/office/drawing/2014/main" id="{5EC3029B-63EE-289B-90DD-121333FB672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17503" y="5332505"/>
            <a:ext cx="1238837" cy="12900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AB178B1C63764FB69DC687AF91F3C3" ma:contentTypeVersion="14" ma:contentTypeDescription="Een nieuw document maken." ma:contentTypeScope="" ma:versionID="34baedd750c5ac2de39e17369f75ff4a">
  <xsd:schema xmlns:xsd="http://www.w3.org/2001/XMLSchema" xmlns:xs="http://www.w3.org/2001/XMLSchema" xmlns:p="http://schemas.microsoft.com/office/2006/metadata/properties" xmlns:ns2="c559e707-c4dc-481c-8f20-1390d9b1763d" xmlns:ns3="20a0acd5-61c4-4018-b951-c082e5b75858" targetNamespace="http://schemas.microsoft.com/office/2006/metadata/properties" ma:root="true" ma:fieldsID="94b6d483c48ce3ecd8a1cc1f7c9283d7" ns2:_="" ns3:_="">
    <xsd:import namespace="c559e707-c4dc-481c-8f20-1390d9b1763d"/>
    <xsd:import namespace="20a0acd5-61c4-4018-b951-c082e5b758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59e707-c4dc-481c-8f20-1390d9b176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Afbeeldingtags" ma:readOnly="false" ma:fieldId="{5cf76f15-5ced-4ddc-b409-7134ff3c332f}" ma:taxonomyMulti="true" ma:sspId="28eca5aa-3823-4333-92a0-adf3de86d96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BillingMetadata" ma:index="21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a0acd5-61c4-4018-b951-c082e5b75858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426fe27f-2603-4c92-a102-685a412d01be}" ma:internalName="TaxCatchAll" ma:showField="CatchAllData" ma:web="20a0acd5-61c4-4018-b951-c082e5b758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0a0acd5-61c4-4018-b951-c082e5b75858" xsi:nil="true"/>
    <lcf76f155ced4ddcb4097134ff3c332f xmlns="c559e707-c4dc-481c-8f20-1390d9b1763d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FBAA705-4E33-47C3-B366-B126A289E58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B9D4BCB-A0FA-4207-B1EC-B024B0F32B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59e707-c4dc-481c-8f20-1390d9b1763d"/>
    <ds:schemaRef ds:uri="20a0acd5-61c4-4018-b951-c082e5b758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AC6FB6E-753B-4BCF-B950-9894C58B61CF}">
  <ds:schemaRefs>
    <ds:schemaRef ds:uri="http://schemas.microsoft.com/office/2006/metadata/properties"/>
    <ds:schemaRef ds:uri="http://schemas.microsoft.com/office/infopath/2007/PartnerControls"/>
    <ds:schemaRef ds:uri="20a0acd5-61c4-4018-b951-c082e5b75858"/>
    <ds:schemaRef ds:uri="c559e707-c4dc-481c-8f20-1390d9b1763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</cp:revision>
  <dcterms:created xsi:type="dcterms:W3CDTF">2026-01-22T14:22:00Z</dcterms:created>
  <dcterms:modified xsi:type="dcterms:W3CDTF">2026-01-22T14:22:43Z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0x01010038AB178B1C63764FB69DC687AF91F3C3</vt:lpwstr>
  </property>
  <property fmtid="{D5CDD505-2E9C-101B-9397-08002B2CF9AE}" pid="3" name="MediaServiceImageTags">
    <vt:lpwstr/>
  </property>
</Properties>
</file>

<file path=docProps/thumbnail.jpeg>
</file>